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27BC6-CA84-4828-938D-16CCC6787595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5B91-DFD7-498B-9921-545EF381DFE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N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PRESENT PERFECT</a:t>
            </a:r>
            <a:endParaRPr lang="nl-NL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nl-NL" b="1" dirty="0" err="1" smtClean="0">
                <a:solidFill>
                  <a:schemeClr val="tx1"/>
                </a:solidFill>
              </a:rPr>
              <a:t>Make</a:t>
            </a:r>
            <a:r>
              <a:rPr lang="nl-NL" b="1" dirty="0" smtClean="0">
                <a:solidFill>
                  <a:schemeClr val="tx1"/>
                </a:solidFill>
              </a:rPr>
              <a:t> the present perfect </a:t>
            </a:r>
            <a:r>
              <a:rPr lang="nl-NL" b="1" dirty="0" err="1" smtClean="0">
                <a:solidFill>
                  <a:schemeClr val="tx1"/>
                </a:solidFill>
              </a:rPr>
              <a:t>using</a:t>
            </a:r>
            <a:r>
              <a:rPr lang="nl-NL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nl-NL" b="1" dirty="0" smtClean="0">
                <a:solidFill>
                  <a:schemeClr val="tx1"/>
                </a:solidFill>
              </a:rPr>
              <a:t>HAVE/HAS + PAST PARTICIPLE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present perfect </a:t>
            </a:r>
            <a:r>
              <a:rPr lang="nl-NL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forms</a:t>
            </a:r>
            <a:r>
              <a:rPr lang="nl-N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past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participle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the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regular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verbs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third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irregular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verbs</a:t>
            </a:r>
            <a:r>
              <a:rPr lang="nl-NL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nl-NL" b="1" dirty="0" smtClean="0">
                <a:solidFill>
                  <a:schemeClr val="tx1"/>
                </a:solidFill>
              </a:rPr>
              <a:t/>
            </a:r>
            <a:br>
              <a:rPr lang="nl-NL" b="1" dirty="0" smtClean="0">
                <a:solidFill>
                  <a:schemeClr val="tx1"/>
                </a:solidFill>
              </a:rPr>
            </a:br>
            <a:endParaRPr lang="nl-NL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539551" y="1604588"/>
          <a:ext cx="8208912" cy="1888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608137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positive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negative</a:t>
                      </a:r>
                      <a:endParaRPr lang="nl-NL" dirty="0"/>
                    </a:p>
                  </a:txBody>
                  <a:tcPr/>
                </a:tc>
              </a:tr>
              <a:tr h="608137">
                <a:tc>
                  <a:txBody>
                    <a:bodyPr/>
                    <a:lstStyle/>
                    <a:p>
                      <a:r>
                        <a:rPr lang="nl-NL" dirty="0" smtClean="0"/>
                        <a:t>I</a:t>
                      </a:r>
                      <a:r>
                        <a:rPr lang="nl-NL" baseline="0" dirty="0" smtClean="0"/>
                        <a:t> / </a:t>
                      </a:r>
                      <a:r>
                        <a:rPr lang="nl-NL" baseline="0" dirty="0" err="1" smtClean="0"/>
                        <a:t>You</a:t>
                      </a:r>
                      <a:r>
                        <a:rPr lang="nl-NL" baseline="0" dirty="0" smtClean="0"/>
                        <a:t> / We / </a:t>
                      </a:r>
                      <a:r>
                        <a:rPr lang="nl-NL" baseline="0" dirty="0" err="1" smtClean="0"/>
                        <a:t>They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have  (‘</a:t>
                      </a:r>
                      <a:r>
                        <a:rPr lang="nl-NL" b="1" dirty="0" err="1" smtClean="0"/>
                        <a:t>ve</a:t>
                      </a:r>
                      <a:r>
                        <a:rPr lang="nl-NL" b="1" dirty="0" smtClean="0"/>
                        <a:t>) </a:t>
                      </a:r>
                      <a:r>
                        <a:rPr lang="nl-NL" b="1" dirty="0" err="1" smtClean="0"/>
                        <a:t>visited</a:t>
                      </a:r>
                      <a:endParaRPr lang="nl-NL" b="1" dirty="0" smtClean="0"/>
                    </a:p>
                    <a:p>
                      <a:r>
                        <a:rPr lang="nl-NL" b="1" dirty="0" smtClean="0"/>
                        <a:t>have (‘</a:t>
                      </a:r>
                      <a:r>
                        <a:rPr lang="nl-NL" b="1" dirty="0" err="1" smtClean="0"/>
                        <a:t>ve</a:t>
                      </a:r>
                      <a:r>
                        <a:rPr lang="nl-NL" b="1" dirty="0" smtClean="0"/>
                        <a:t>) stolen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have </a:t>
                      </a:r>
                      <a:r>
                        <a:rPr lang="nl-NL" b="1" dirty="0" err="1" smtClean="0"/>
                        <a:t>not</a:t>
                      </a:r>
                      <a:r>
                        <a:rPr lang="nl-NL" b="1" dirty="0" smtClean="0"/>
                        <a:t> (</a:t>
                      </a:r>
                      <a:r>
                        <a:rPr lang="nl-NL" b="1" dirty="0" err="1" smtClean="0"/>
                        <a:t>haven’t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dirty="0" err="1" smtClean="0"/>
                        <a:t>visited</a:t>
                      </a:r>
                      <a:endParaRPr lang="nl-NL" b="1" dirty="0" smtClean="0"/>
                    </a:p>
                    <a:p>
                      <a:r>
                        <a:rPr lang="nl-NL" b="1" dirty="0" smtClean="0"/>
                        <a:t>have </a:t>
                      </a:r>
                      <a:r>
                        <a:rPr lang="nl-NL" b="1" dirty="0" err="1" smtClean="0"/>
                        <a:t>not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baseline="0" dirty="0" smtClean="0"/>
                        <a:t> (</a:t>
                      </a:r>
                      <a:r>
                        <a:rPr lang="nl-NL" b="1" baseline="0" dirty="0" err="1" smtClean="0"/>
                        <a:t>haven’t</a:t>
                      </a:r>
                      <a:r>
                        <a:rPr lang="nl-NL" b="1" baseline="0" dirty="0" smtClean="0"/>
                        <a:t>)</a:t>
                      </a:r>
                      <a:r>
                        <a:rPr lang="nl-NL" b="1" dirty="0" smtClean="0"/>
                        <a:t> stolen</a:t>
                      </a:r>
                      <a:endParaRPr lang="nl-NL" b="1" dirty="0"/>
                    </a:p>
                  </a:txBody>
                  <a:tcPr/>
                </a:tc>
              </a:tr>
              <a:tr h="608137">
                <a:tc>
                  <a:txBody>
                    <a:bodyPr/>
                    <a:lstStyle/>
                    <a:p>
                      <a:r>
                        <a:rPr lang="nl-NL" dirty="0" smtClean="0"/>
                        <a:t>He / </a:t>
                      </a:r>
                      <a:r>
                        <a:rPr lang="nl-NL" dirty="0" err="1" smtClean="0"/>
                        <a:t>She</a:t>
                      </a:r>
                      <a:r>
                        <a:rPr lang="nl-NL" dirty="0" smtClean="0"/>
                        <a:t> / </a:t>
                      </a:r>
                      <a:r>
                        <a:rPr lang="nl-NL" dirty="0" err="1" smtClean="0"/>
                        <a:t>It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has  (‘s) </a:t>
                      </a:r>
                      <a:r>
                        <a:rPr lang="nl-NL" b="1" dirty="0" err="1" smtClean="0"/>
                        <a:t>visited</a:t>
                      </a:r>
                      <a:endParaRPr lang="nl-NL" b="1" dirty="0" smtClean="0"/>
                    </a:p>
                    <a:p>
                      <a:r>
                        <a:rPr lang="nl-NL" b="1" dirty="0" smtClean="0"/>
                        <a:t>has (‘s) stolen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has </a:t>
                      </a:r>
                      <a:r>
                        <a:rPr lang="nl-NL" b="1" dirty="0" err="1" smtClean="0"/>
                        <a:t>not</a:t>
                      </a:r>
                      <a:r>
                        <a:rPr lang="nl-NL" b="1" dirty="0" smtClean="0"/>
                        <a:t> (</a:t>
                      </a:r>
                      <a:r>
                        <a:rPr lang="nl-NL" b="1" dirty="0" err="1" smtClean="0"/>
                        <a:t>hasn’t</a:t>
                      </a:r>
                      <a:r>
                        <a:rPr lang="nl-NL" b="1" dirty="0" smtClean="0"/>
                        <a:t>) </a:t>
                      </a:r>
                      <a:r>
                        <a:rPr lang="nl-NL" b="1" dirty="0" err="1" smtClean="0"/>
                        <a:t>visited</a:t>
                      </a:r>
                      <a:endParaRPr lang="nl-NL" b="1" dirty="0" smtClean="0"/>
                    </a:p>
                    <a:p>
                      <a:r>
                        <a:rPr lang="nl-NL" b="1" dirty="0" smtClean="0"/>
                        <a:t>has </a:t>
                      </a:r>
                      <a:r>
                        <a:rPr lang="nl-NL" b="1" dirty="0" err="1" smtClean="0"/>
                        <a:t>not</a:t>
                      </a:r>
                      <a:r>
                        <a:rPr lang="nl-NL" b="1" dirty="0" smtClean="0"/>
                        <a:t> (</a:t>
                      </a:r>
                      <a:r>
                        <a:rPr lang="nl-NL" b="1" dirty="0" err="1" smtClean="0"/>
                        <a:t>hasn’t</a:t>
                      </a:r>
                      <a:r>
                        <a:rPr lang="nl-NL" b="1" dirty="0" smtClean="0"/>
                        <a:t>) stolen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539552" y="3717032"/>
          <a:ext cx="8208912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3456384"/>
              </a:tblGrid>
              <a:tr h="570912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question</a:t>
                      </a:r>
                      <a:r>
                        <a:rPr lang="nl-NL" dirty="0" smtClean="0"/>
                        <a:t>?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short  </a:t>
                      </a:r>
                      <a:r>
                        <a:rPr lang="nl-NL" dirty="0" err="1" smtClean="0"/>
                        <a:t>answers</a:t>
                      </a:r>
                      <a:endParaRPr lang="nl-NL" dirty="0"/>
                    </a:p>
                  </a:txBody>
                  <a:tcPr/>
                </a:tc>
              </a:tr>
              <a:tr h="93868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Have </a:t>
                      </a:r>
                      <a:r>
                        <a:rPr lang="nl-NL" dirty="0" smtClean="0"/>
                        <a:t>         I</a:t>
                      </a:r>
                      <a:r>
                        <a:rPr lang="nl-NL" baseline="0" dirty="0" smtClean="0"/>
                        <a:t> / </a:t>
                      </a:r>
                      <a:r>
                        <a:rPr lang="nl-NL" baseline="0" dirty="0" err="1" smtClean="0"/>
                        <a:t>you</a:t>
                      </a:r>
                      <a:r>
                        <a:rPr lang="nl-NL" baseline="0" dirty="0" smtClean="0"/>
                        <a:t> / we / </a:t>
                      </a:r>
                      <a:r>
                        <a:rPr lang="nl-NL" baseline="0" dirty="0" err="1" smtClean="0"/>
                        <a:t>they</a:t>
                      </a:r>
                      <a:r>
                        <a:rPr lang="nl-NL" baseline="0" dirty="0" smtClean="0"/>
                        <a:t>          </a:t>
                      </a:r>
                      <a:r>
                        <a:rPr lang="nl-NL" b="1" baseline="0" dirty="0" err="1" smtClean="0"/>
                        <a:t>visited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0" baseline="0" dirty="0" smtClean="0"/>
                        <a:t>....?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Yes</a:t>
                      </a:r>
                      <a:r>
                        <a:rPr lang="nl-NL" dirty="0" smtClean="0"/>
                        <a:t>, I / </a:t>
                      </a:r>
                      <a:r>
                        <a:rPr lang="nl-NL" dirty="0" err="1" smtClean="0"/>
                        <a:t>you</a:t>
                      </a:r>
                      <a:r>
                        <a:rPr lang="nl-NL" dirty="0" smtClean="0"/>
                        <a:t> / we / </a:t>
                      </a:r>
                      <a:r>
                        <a:rPr lang="nl-NL" dirty="0" err="1" smtClean="0"/>
                        <a:t>they</a:t>
                      </a:r>
                      <a:r>
                        <a:rPr lang="nl-NL" dirty="0" smtClean="0"/>
                        <a:t> </a:t>
                      </a:r>
                      <a:r>
                        <a:rPr lang="nl-NL" b="1" dirty="0" smtClean="0"/>
                        <a:t>have.</a:t>
                      </a:r>
                    </a:p>
                    <a:p>
                      <a:r>
                        <a:rPr lang="nl-NL" b="0" dirty="0" smtClean="0"/>
                        <a:t>No,</a:t>
                      </a:r>
                      <a:r>
                        <a:rPr lang="nl-NL" b="0" baseline="0" dirty="0" smtClean="0"/>
                        <a:t> I / </a:t>
                      </a:r>
                      <a:r>
                        <a:rPr lang="nl-NL" b="0" baseline="0" dirty="0" err="1" smtClean="0"/>
                        <a:t>you</a:t>
                      </a:r>
                      <a:r>
                        <a:rPr lang="nl-NL" b="0" baseline="0" dirty="0" smtClean="0"/>
                        <a:t> / we / </a:t>
                      </a:r>
                      <a:r>
                        <a:rPr lang="nl-NL" b="0" baseline="0" dirty="0" err="1" smtClean="0"/>
                        <a:t>they</a:t>
                      </a:r>
                      <a:r>
                        <a:rPr lang="nl-NL" b="0" baseline="0" dirty="0" smtClean="0"/>
                        <a:t> 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1" baseline="0" dirty="0" err="1" smtClean="0"/>
                        <a:t>haven’t</a:t>
                      </a:r>
                      <a:r>
                        <a:rPr lang="nl-NL" b="1" baseline="0" dirty="0" smtClean="0"/>
                        <a:t>.</a:t>
                      </a:r>
                      <a:endParaRPr lang="nl-NL" b="0" dirty="0"/>
                    </a:p>
                  </a:txBody>
                  <a:tcPr/>
                </a:tc>
              </a:tr>
              <a:tr h="93868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Has </a:t>
                      </a:r>
                      <a:r>
                        <a:rPr lang="nl-NL" dirty="0" smtClean="0"/>
                        <a:t>           </a:t>
                      </a:r>
                      <a:r>
                        <a:rPr lang="nl-NL" dirty="0" err="1" smtClean="0"/>
                        <a:t>he</a:t>
                      </a:r>
                      <a:r>
                        <a:rPr lang="nl-NL" dirty="0" smtClean="0"/>
                        <a:t> / </a:t>
                      </a:r>
                      <a:r>
                        <a:rPr lang="nl-NL" dirty="0" err="1" smtClean="0"/>
                        <a:t>she</a:t>
                      </a:r>
                      <a:r>
                        <a:rPr lang="nl-NL" dirty="0" smtClean="0"/>
                        <a:t> / </a:t>
                      </a:r>
                      <a:r>
                        <a:rPr lang="nl-NL" dirty="0" err="1" smtClean="0"/>
                        <a:t>it</a:t>
                      </a:r>
                      <a:r>
                        <a:rPr lang="nl-NL" dirty="0" smtClean="0"/>
                        <a:t>                      </a:t>
                      </a:r>
                      <a:r>
                        <a:rPr lang="nl-NL" b="1" dirty="0" err="1" smtClean="0"/>
                        <a:t>visited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0" dirty="0" smtClean="0"/>
                        <a:t>….?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Yes</a:t>
                      </a:r>
                      <a:r>
                        <a:rPr lang="nl-NL" dirty="0" smtClean="0"/>
                        <a:t>, </a:t>
                      </a:r>
                      <a:r>
                        <a:rPr lang="nl-NL" dirty="0" err="1" smtClean="0"/>
                        <a:t>he</a:t>
                      </a:r>
                      <a:r>
                        <a:rPr lang="nl-NL" dirty="0" smtClean="0"/>
                        <a:t> / </a:t>
                      </a:r>
                      <a:r>
                        <a:rPr lang="nl-NL" dirty="0" err="1" smtClean="0"/>
                        <a:t>she</a:t>
                      </a:r>
                      <a:r>
                        <a:rPr lang="nl-NL" dirty="0" smtClean="0"/>
                        <a:t> / </a:t>
                      </a:r>
                      <a:r>
                        <a:rPr lang="nl-NL" dirty="0" err="1" smtClean="0"/>
                        <a:t>it</a:t>
                      </a:r>
                      <a:r>
                        <a:rPr lang="nl-NL" dirty="0" smtClean="0"/>
                        <a:t> </a:t>
                      </a:r>
                      <a:r>
                        <a:rPr lang="nl-NL" b="1" dirty="0" smtClean="0"/>
                        <a:t>has.</a:t>
                      </a:r>
                    </a:p>
                    <a:p>
                      <a:r>
                        <a:rPr lang="nl-NL" b="0" dirty="0" smtClean="0"/>
                        <a:t>No, </a:t>
                      </a:r>
                      <a:r>
                        <a:rPr lang="nl-NL" b="0" dirty="0" err="1" smtClean="0"/>
                        <a:t>he</a:t>
                      </a:r>
                      <a:r>
                        <a:rPr lang="nl-NL" b="0" dirty="0" smtClean="0"/>
                        <a:t> / </a:t>
                      </a:r>
                      <a:r>
                        <a:rPr lang="nl-NL" b="0" dirty="0" err="1" smtClean="0"/>
                        <a:t>she</a:t>
                      </a:r>
                      <a:r>
                        <a:rPr lang="nl-NL" b="0" dirty="0" smtClean="0"/>
                        <a:t> / </a:t>
                      </a:r>
                      <a:r>
                        <a:rPr lang="nl-NL" b="0" dirty="0" err="1" smtClean="0"/>
                        <a:t>it</a:t>
                      </a:r>
                      <a:r>
                        <a:rPr lang="nl-NL" b="0" dirty="0" smtClean="0"/>
                        <a:t> </a:t>
                      </a:r>
                      <a:r>
                        <a:rPr lang="nl-NL" b="1" dirty="0" err="1" smtClean="0"/>
                        <a:t>hasn’t</a:t>
                      </a:r>
                      <a:r>
                        <a:rPr lang="nl-NL" b="1" dirty="0" smtClean="0"/>
                        <a:t>.</a:t>
                      </a:r>
                      <a:endParaRPr lang="nl-NL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nl-NL" sz="2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use the present perfect:</a:t>
            </a:r>
            <a:endParaRPr lang="nl-NL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talk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past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which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speaker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feels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connected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present.</a:t>
            </a:r>
          </a:p>
          <a:p>
            <a:pPr>
              <a:buNone/>
            </a:pP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taxi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’s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arrived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(The taxi is 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here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 lost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keys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gone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Look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outside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snowed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nl-NL" sz="2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Everything</a:t>
            </a: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white </a:t>
            </a:r>
            <a:r>
              <a:rPr lang="nl-NL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r>
              <a:rPr lang="nl-NL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important </a:t>
            </a:r>
            <a:r>
              <a:rPr lang="nl-NL" sz="2400" b="1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past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took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place.</a:t>
            </a:r>
          </a:p>
          <a:p>
            <a:pPr>
              <a:buNone/>
            </a:pP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 been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many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TV shows.</a:t>
            </a:r>
          </a:p>
          <a:p>
            <a:pPr>
              <a:buNone/>
            </a:pPr>
            <a:r>
              <a:rPr lang="nl-NL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become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famous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 have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worked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a restaurant.</a:t>
            </a:r>
          </a:p>
          <a:p>
            <a:pPr>
              <a:buNone/>
            </a:pPr>
            <a:r>
              <a:rPr lang="nl-NL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nl-NL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nl-NL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792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talk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nl-NL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recent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Signal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words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nl-NL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</a:t>
            </a:r>
            <a:r>
              <a:rPr lang="nl-NL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recently</a:t>
            </a:r>
            <a:r>
              <a:rPr lang="nl-NL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(place 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has/have and 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recently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at the end of the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sentence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nl-NL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We </a:t>
            </a:r>
            <a:r>
              <a:rPr lang="nl-NL" sz="22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done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our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homework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nl-NL" sz="2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haven’t</a:t>
            </a:r>
            <a:r>
              <a:rPr lang="nl-NL" sz="22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seen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him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recently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nl-NL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nl-NL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signal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words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already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sentences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nl-NL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yet</a:t>
            </a:r>
            <a:r>
              <a:rPr lang="nl-NL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negations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questions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already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comes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has/have and 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yet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comes at the end of the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sentence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>
              <a:buNone/>
            </a:pP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hey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nl-NL" sz="22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already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invented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it.</a:t>
            </a:r>
          </a:p>
          <a:p>
            <a:pPr>
              <a:buNone/>
            </a:pPr>
            <a:r>
              <a:rPr lang="nl-N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nl-NL" sz="22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haven’t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left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yet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nl-N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boys </a:t>
            </a:r>
            <a:r>
              <a:rPr lang="nl-NL" sz="22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arrived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yet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>
              <a:buNone/>
            </a:pPr>
            <a:endParaRPr lang="nl-NL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nl-NL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often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still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(in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negative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present perfect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sentences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stress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situation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continuing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(put 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still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before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has/have)</a:t>
            </a:r>
          </a:p>
          <a:p>
            <a:pPr>
              <a:buNone/>
            </a:pPr>
            <a:r>
              <a:rPr lang="nl-N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still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haven’t</a:t>
            </a:r>
            <a:r>
              <a:rPr lang="nl-NL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left</a:t>
            </a:r>
            <a:r>
              <a:rPr lang="nl-NL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home.</a:t>
            </a:r>
          </a:p>
          <a:p>
            <a:pPr>
              <a:buNone/>
            </a:pPr>
            <a:r>
              <a:rPr lang="nl-NL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still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hasn’t</a:t>
            </a:r>
            <a:r>
              <a:rPr lang="nl-NL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phoned</a:t>
            </a:r>
            <a:r>
              <a:rPr lang="nl-NL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nl-NL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often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ever,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never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before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nl-NL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(put 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ever/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never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has/have and 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before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at the end of the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sentence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endParaRPr lang="nl-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nl-N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ever </a:t>
            </a:r>
            <a:r>
              <a:rPr lang="nl-NL" sz="22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tried</a:t>
            </a:r>
            <a:r>
              <a:rPr lang="nl-NL" sz="22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mustard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icecream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>
              <a:buNone/>
            </a:pPr>
            <a:r>
              <a:rPr lang="nl-NL" sz="2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have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never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eaten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it.</a:t>
            </a:r>
          </a:p>
          <a:p>
            <a:pPr>
              <a:buNone/>
            </a:pPr>
            <a:r>
              <a:rPr lang="nl-NL" sz="2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hasn’t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been to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restaurant </a:t>
            </a:r>
            <a:r>
              <a:rPr lang="nl-NL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before</a:t>
            </a:r>
            <a:r>
              <a:rPr lang="nl-NL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nl-NL" sz="2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nl-NL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often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always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indicate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all the time the speaker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remember</a:t>
            </a:r>
            <a:r>
              <a:rPr lang="nl-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nl-NL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always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comes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have/has)</a:t>
            </a:r>
          </a:p>
          <a:p>
            <a:pPr>
              <a:buNone/>
            </a:pPr>
            <a:endParaRPr lang="nl-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nl-N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always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wanted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live in the city.</a:t>
            </a:r>
          </a:p>
          <a:p>
            <a:pPr>
              <a:buNone/>
            </a:pPr>
            <a:r>
              <a:rPr lang="nl-N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always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2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lived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nl-N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nl-N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anterbury.</a:t>
            </a:r>
            <a:endParaRPr lang="nl-NL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  <a:noFill/>
        </p:spPr>
        <p:txBody>
          <a:bodyPr/>
          <a:lstStyle/>
          <a:p>
            <a:pPr marL="457200" indent="-457200">
              <a:buNone/>
            </a:pP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	</a:t>
            </a: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talk </a:t>
            </a:r>
            <a:r>
              <a:rPr lang="nl-NL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nl-NL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situation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which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started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the past and </a:t>
            </a:r>
            <a:r>
              <a:rPr lang="nl-NL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continues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57200" indent="-457200">
              <a:buNone/>
            </a:pPr>
            <a:endParaRPr lang="nl-NL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endParaRPr lang="nl-NL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nl-NL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nl-NL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i="1" dirty="0" err="1" smtClean="0"/>
              <a:t>She</a:t>
            </a:r>
            <a:r>
              <a:rPr lang="nl-NL" i="1" dirty="0" smtClean="0"/>
              <a:t> </a:t>
            </a:r>
            <a:r>
              <a:rPr lang="nl-NL" i="1" dirty="0" smtClean="0">
                <a:solidFill>
                  <a:srgbClr val="00B050"/>
                </a:solidFill>
              </a:rPr>
              <a:t>has been </a:t>
            </a:r>
            <a:r>
              <a:rPr lang="nl-NL" i="1" dirty="0" smtClean="0"/>
              <a:t>a teacher </a:t>
            </a:r>
            <a:r>
              <a:rPr lang="nl-NL" i="1" dirty="0" err="1" smtClean="0"/>
              <a:t>since</a:t>
            </a:r>
            <a:r>
              <a:rPr lang="nl-NL" i="1" dirty="0" smtClean="0"/>
              <a:t> 1960.</a:t>
            </a:r>
          </a:p>
          <a:p>
            <a:pPr>
              <a:buNone/>
            </a:pPr>
            <a:r>
              <a:rPr lang="nl-NL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lived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France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years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nl-NL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haven’t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seen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him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since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last Friday.</a:t>
            </a:r>
          </a:p>
          <a:p>
            <a:pPr>
              <a:buNone/>
            </a:pPr>
            <a:r>
              <a:rPr lang="nl-NL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Peter 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 </a:t>
            </a:r>
            <a:r>
              <a:rPr lang="nl-NL" sz="2400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played</a:t>
            </a:r>
            <a:r>
              <a:rPr lang="nl-NL" sz="24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football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months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nl-NL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Vijfhoek 3"/>
          <p:cNvSpPr/>
          <p:nvPr/>
        </p:nvSpPr>
        <p:spPr>
          <a:xfrm>
            <a:off x="899592" y="1916832"/>
            <a:ext cx="7416824" cy="12459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827584" y="2204864"/>
            <a:ext cx="1512168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past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4283968" y="2204864"/>
            <a:ext cx="1440160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present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1475656" y="1700809"/>
            <a:ext cx="3744416" cy="72008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251520" y="3068960"/>
            <a:ext cx="3024336" cy="5040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r>
              <a:rPr lang="nl-NL" dirty="0" smtClean="0">
                <a:solidFill>
                  <a:schemeClr val="tx1"/>
                </a:solidFill>
              </a:rPr>
              <a:t>1960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               20 </a:t>
            </a:r>
            <a:r>
              <a:rPr lang="nl-NL" dirty="0" err="1" smtClean="0">
                <a:solidFill>
                  <a:schemeClr val="tx1"/>
                </a:solidFill>
              </a:rPr>
              <a:t>years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ago</a:t>
            </a:r>
            <a:endParaRPr lang="nl-NL" dirty="0" smtClean="0"/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           last Friday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                     </a:t>
            </a:r>
            <a:r>
              <a:rPr lang="nl-NL" dirty="0" err="1" smtClean="0">
                <a:solidFill>
                  <a:schemeClr val="tx1"/>
                </a:solidFill>
              </a:rPr>
              <a:t>two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months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ago</a:t>
            </a:r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11" name="Stroomdiagram: Verbindingslijn 10"/>
          <p:cNvSpPr/>
          <p:nvPr/>
        </p:nvSpPr>
        <p:spPr>
          <a:xfrm>
            <a:off x="1403648" y="1844824"/>
            <a:ext cx="288032" cy="2411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Verbindingslijn 11"/>
          <p:cNvSpPr/>
          <p:nvPr/>
        </p:nvSpPr>
        <p:spPr>
          <a:xfrm>
            <a:off x="4716016" y="1844824"/>
            <a:ext cx="288032" cy="2411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ige toelichting 12"/>
          <p:cNvSpPr/>
          <p:nvPr/>
        </p:nvSpPr>
        <p:spPr>
          <a:xfrm>
            <a:off x="1763688" y="1196752"/>
            <a:ext cx="2952328" cy="432048"/>
          </a:xfrm>
          <a:prstGeom prst="wedge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nl-NL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resent perfect</a:t>
            </a:r>
            <a:endParaRPr lang="nl-NL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Lijntoelichting 2 13"/>
          <p:cNvSpPr/>
          <p:nvPr/>
        </p:nvSpPr>
        <p:spPr>
          <a:xfrm>
            <a:off x="7668344" y="2132856"/>
            <a:ext cx="914400" cy="216024"/>
          </a:xfrm>
          <a:prstGeom prst="borderCallout2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ff</a:t>
            </a:r>
            <a:r>
              <a:rPr lang="nl-NL" dirty="0" err="1" smtClean="0">
                <a:solidFill>
                  <a:schemeClr val="tx1"/>
                </a:solidFill>
              </a:rPr>
              <a:t>future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nl-NL" b="1" dirty="0" smtClean="0"/>
              <a:t>	</a:t>
            </a:r>
            <a:r>
              <a:rPr lang="nl-NL" b="1" dirty="0" smtClean="0">
                <a:solidFill>
                  <a:srgbClr val="00B050"/>
                </a:solidFill>
              </a:rPr>
              <a:t>FOR  and SINCE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sz="2400" dirty="0" smtClean="0"/>
              <a:t>We </a:t>
            </a:r>
            <a:r>
              <a:rPr lang="nl-NL" sz="2400" dirty="0" err="1" smtClean="0"/>
              <a:t>can</a:t>
            </a:r>
            <a:r>
              <a:rPr lang="nl-NL" sz="2400" dirty="0" smtClean="0"/>
              <a:t> </a:t>
            </a:r>
            <a:r>
              <a:rPr lang="nl-NL" sz="2400" dirty="0" err="1" smtClean="0"/>
              <a:t>use</a:t>
            </a:r>
            <a:r>
              <a:rPr lang="nl-NL" sz="2400" dirty="0" smtClean="0"/>
              <a:t> </a:t>
            </a:r>
            <a:r>
              <a:rPr lang="nl-NL" sz="2400" b="1" dirty="0" err="1"/>
              <a:t>f</a:t>
            </a:r>
            <a:r>
              <a:rPr lang="nl-NL" sz="2400" b="1" dirty="0" err="1" smtClean="0"/>
              <a:t>or</a:t>
            </a:r>
            <a:r>
              <a:rPr lang="nl-NL" sz="2400" b="1" dirty="0" smtClean="0"/>
              <a:t>, </a:t>
            </a:r>
            <a:r>
              <a:rPr lang="nl-NL" sz="2400" b="1" dirty="0" err="1" smtClean="0"/>
              <a:t>since</a:t>
            </a:r>
            <a:r>
              <a:rPr lang="nl-NL" sz="2400" b="1" dirty="0" smtClean="0"/>
              <a:t> 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the present perfect </a:t>
            </a:r>
            <a:r>
              <a:rPr lang="nl-NL" sz="2400" dirty="0" err="1" smtClean="0"/>
              <a:t>for</a:t>
            </a:r>
            <a:r>
              <a:rPr lang="nl-NL" sz="2400" dirty="0" smtClean="0"/>
              <a:t> a </a:t>
            </a:r>
            <a:r>
              <a:rPr lang="nl-NL" sz="2400" dirty="0" err="1" smtClean="0"/>
              <a:t>situation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started</a:t>
            </a:r>
            <a:r>
              <a:rPr lang="nl-NL" sz="2400" dirty="0" smtClean="0"/>
              <a:t> in the past and </a:t>
            </a:r>
            <a:r>
              <a:rPr lang="nl-NL" sz="2400" dirty="0" err="1" smtClean="0"/>
              <a:t>continues</a:t>
            </a:r>
            <a:r>
              <a:rPr lang="nl-NL" sz="2400" dirty="0" smtClean="0"/>
              <a:t> to the present.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b="1" dirty="0" smtClean="0"/>
              <a:t>	</a:t>
            </a:r>
            <a:r>
              <a:rPr lang="nl-NL" sz="2400" b="1" dirty="0" smtClean="0"/>
              <a:t> </a:t>
            </a:r>
            <a:r>
              <a:rPr lang="nl-NL" sz="2400" b="1" dirty="0" smtClean="0">
                <a:solidFill>
                  <a:srgbClr val="00B050"/>
                </a:solidFill>
              </a:rPr>
              <a:t>FOR </a:t>
            </a:r>
            <a:r>
              <a:rPr lang="nl-NL" sz="2400" b="1" dirty="0" smtClean="0"/>
              <a:t>+ a </a:t>
            </a:r>
            <a:r>
              <a:rPr lang="nl-NL" sz="2400" b="1" dirty="0" err="1" smtClean="0"/>
              <a:t>period</a:t>
            </a:r>
            <a:r>
              <a:rPr lang="nl-NL" sz="2400" b="1" dirty="0" smtClean="0"/>
              <a:t> of time</a:t>
            </a:r>
            <a:r>
              <a:rPr lang="nl-NL" sz="2400" dirty="0" smtClean="0"/>
              <a:t>: </a:t>
            </a:r>
            <a:r>
              <a:rPr lang="nl-NL" sz="2400" dirty="0" err="1" smtClean="0"/>
              <a:t>for</a:t>
            </a:r>
            <a:r>
              <a:rPr lang="nl-NL" sz="2400" dirty="0" smtClean="0"/>
              <a:t> </a:t>
            </a:r>
            <a:r>
              <a:rPr lang="nl-NL" sz="2400" dirty="0" err="1" smtClean="0"/>
              <a:t>an</a:t>
            </a:r>
            <a:r>
              <a:rPr lang="nl-NL" sz="2400" dirty="0" smtClean="0"/>
              <a:t> </a:t>
            </a:r>
            <a:r>
              <a:rPr lang="nl-NL" sz="2400" dirty="0" err="1" smtClean="0"/>
              <a:t>hour</a:t>
            </a:r>
            <a:r>
              <a:rPr lang="nl-NL" sz="2400" dirty="0" smtClean="0"/>
              <a:t>, </a:t>
            </a:r>
            <a:r>
              <a:rPr lang="nl-NL" sz="2400" dirty="0" err="1" smtClean="0"/>
              <a:t>for</a:t>
            </a:r>
            <a:r>
              <a:rPr lang="nl-NL" sz="2400" dirty="0" smtClean="0"/>
              <a:t> 10 </a:t>
            </a:r>
            <a:r>
              <a:rPr lang="nl-NL" sz="2400" dirty="0" err="1" smtClean="0"/>
              <a:t>years</a:t>
            </a:r>
            <a:r>
              <a:rPr lang="nl-NL" sz="2400" dirty="0" smtClean="0"/>
              <a:t>, </a:t>
            </a:r>
            <a:r>
              <a:rPr lang="nl-NL" sz="2400" dirty="0" err="1" smtClean="0"/>
              <a:t>for</a:t>
            </a:r>
            <a:r>
              <a:rPr lang="nl-NL" sz="2400" dirty="0" smtClean="0"/>
              <a:t> a long</a:t>
            </a:r>
          </a:p>
          <a:p>
            <a:pPr>
              <a:buNone/>
            </a:pPr>
            <a:r>
              <a:rPr lang="nl-NL" sz="2400" dirty="0"/>
              <a:t>	</a:t>
            </a:r>
            <a:r>
              <a:rPr lang="nl-NL" sz="2400" dirty="0" smtClean="0"/>
              <a:t> time, </a:t>
            </a:r>
            <a:r>
              <a:rPr lang="nl-NL" sz="2400" dirty="0" err="1" smtClean="0"/>
              <a:t>for</a:t>
            </a:r>
            <a:r>
              <a:rPr lang="nl-NL" sz="2400" dirty="0" smtClean="0"/>
              <a:t> </a:t>
            </a:r>
            <a:r>
              <a:rPr lang="nl-NL" sz="2400" dirty="0" err="1" smtClean="0"/>
              <a:t>ages</a:t>
            </a:r>
            <a:r>
              <a:rPr lang="nl-NL" sz="2400" dirty="0" smtClean="0"/>
              <a:t>, </a:t>
            </a:r>
            <a:r>
              <a:rPr lang="nl-NL" sz="2400" dirty="0" err="1" smtClean="0"/>
              <a:t>for</a:t>
            </a:r>
            <a:r>
              <a:rPr lang="nl-NL" sz="2400" dirty="0" smtClean="0"/>
              <a:t> a few </a:t>
            </a:r>
            <a:r>
              <a:rPr lang="nl-NL" sz="2400" dirty="0" err="1" smtClean="0"/>
              <a:t>months</a:t>
            </a:r>
            <a:endParaRPr lang="nl-NL" sz="2400" dirty="0" smtClean="0"/>
          </a:p>
          <a:p>
            <a:pPr>
              <a:buNone/>
            </a:pPr>
            <a:r>
              <a:rPr lang="nl-NL" sz="2400" i="1" dirty="0"/>
              <a:t>	</a:t>
            </a:r>
            <a:r>
              <a:rPr lang="nl-NL" sz="2400" i="1" dirty="0" smtClean="0"/>
              <a:t>The </a:t>
            </a:r>
            <a:r>
              <a:rPr lang="nl-NL" sz="2400" i="1" dirty="0" err="1" smtClean="0"/>
              <a:t>rich</a:t>
            </a:r>
            <a:r>
              <a:rPr lang="nl-NL" sz="2400" i="1" dirty="0" smtClean="0"/>
              <a:t> and </a:t>
            </a:r>
            <a:r>
              <a:rPr lang="nl-NL" sz="2400" i="1" dirty="0" err="1" smtClean="0"/>
              <a:t>famous</a:t>
            </a:r>
            <a:r>
              <a:rPr lang="nl-NL" sz="2400" i="1" dirty="0" smtClean="0"/>
              <a:t> </a:t>
            </a:r>
            <a:r>
              <a:rPr lang="nl-NL" sz="2400" i="1" dirty="0" smtClean="0">
                <a:solidFill>
                  <a:srgbClr val="00B050"/>
                </a:solidFill>
              </a:rPr>
              <a:t>have </a:t>
            </a:r>
            <a:r>
              <a:rPr lang="nl-NL" sz="2400" i="1" dirty="0" err="1" smtClean="0">
                <a:solidFill>
                  <a:srgbClr val="00B050"/>
                </a:solidFill>
              </a:rPr>
              <a:t>lived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smtClean="0"/>
              <a:t>in </a:t>
            </a:r>
            <a:r>
              <a:rPr lang="nl-NL" sz="2400" i="1" dirty="0" err="1" smtClean="0"/>
              <a:t>Malibu</a:t>
            </a:r>
            <a:r>
              <a:rPr lang="nl-NL" sz="2400" i="1" dirty="0" smtClean="0"/>
              <a:t> </a:t>
            </a:r>
            <a:r>
              <a:rPr lang="nl-NL" sz="2400" i="1" u="sng" dirty="0" err="1" smtClean="0"/>
              <a:t>for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centuries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r>
              <a:rPr lang="nl-NL" sz="2400" i="1" dirty="0"/>
              <a:t>	</a:t>
            </a:r>
            <a:r>
              <a:rPr lang="nl-NL" sz="2400" i="1" dirty="0" smtClean="0"/>
              <a:t>I </a:t>
            </a:r>
            <a:r>
              <a:rPr lang="nl-NL" sz="2400" i="1" dirty="0" smtClean="0">
                <a:solidFill>
                  <a:srgbClr val="00B050"/>
                </a:solidFill>
              </a:rPr>
              <a:t>have been </a:t>
            </a:r>
            <a:r>
              <a:rPr lang="nl-NL" sz="2400" i="1" dirty="0" err="1" smtClean="0"/>
              <a:t>here</a:t>
            </a:r>
            <a:r>
              <a:rPr lang="nl-NL" sz="2400" i="1" dirty="0" smtClean="0"/>
              <a:t> </a:t>
            </a:r>
            <a:r>
              <a:rPr lang="nl-NL" sz="2400" i="1" u="sng" dirty="0" err="1" smtClean="0"/>
              <a:t>for</a:t>
            </a:r>
            <a:r>
              <a:rPr lang="nl-NL" sz="2400" i="1" dirty="0" smtClean="0"/>
              <a:t> 20 </a:t>
            </a:r>
            <a:r>
              <a:rPr lang="nl-NL" sz="2400" i="1" dirty="0" err="1" smtClean="0"/>
              <a:t>minutes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endParaRPr lang="nl-NL" sz="2400" i="1" dirty="0" smtClean="0"/>
          </a:p>
          <a:p>
            <a:pPr>
              <a:buNone/>
            </a:pPr>
            <a:r>
              <a:rPr lang="nl-NL" sz="2400" i="1" dirty="0"/>
              <a:t>	</a:t>
            </a:r>
            <a:r>
              <a:rPr lang="nl-NL" sz="2400" b="1" dirty="0" smtClean="0">
                <a:solidFill>
                  <a:srgbClr val="00B050"/>
                </a:solidFill>
              </a:rPr>
              <a:t>SINCE</a:t>
            </a:r>
            <a:r>
              <a:rPr lang="nl-NL" sz="2400" b="1" dirty="0" smtClean="0"/>
              <a:t> + a point in time: </a:t>
            </a:r>
            <a:r>
              <a:rPr lang="nl-NL" sz="2400" dirty="0" err="1" smtClean="0"/>
              <a:t>since</a:t>
            </a:r>
            <a:r>
              <a:rPr lang="nl-NL" sz="2400" dirty="0" smtClean="0"/>
              <a:t> 12 </a:t>
            </a:r>
            <a:r>
              <a:rPr lang="nl-NL" sz="2400" dirty="0" err="1" smtClean="0"/>
              <a:t>o’clock</a:t>
            </a:r>
            <a:r>
              <a:rPr lang="nl-NL" sz="2400" dirty="0" smtClean="0"/>
              <a:t>, </a:t>
            </a:r>
            <a:r>
              <a:rPr lang="nl-NL" sz="2400" dirty="0" err="1" smtClean="0"/>
              <a:t>since</a:t>
            </a:r>
            <a:r>
              <a:rPr lang="nl-NL" sz="2400" dirty="0" smtClean="0"/>
              <a:t> </a:t>
            </a:r>
            <a:r>
              <a:rPr lang="nl-NL" sz="2400" dirty="0" err="1" smtClean="0"/>
              <a:t>Monday</a:t>
            </a:r>
            <a:r>
              <a:rPr lang="nl-NL" sz="2400" dirty="0" smtClean="0"/>
              <a:t>, </a:t>
            </a:r>
            <a:r>
              <a:rPr lang="nl-NL" sz="2400" dirty="0" err="1" smtClean="0"/>
              <a:t>since</a:t>
            </a:r>
            <a:r>
              <a:rPr lang="nl-NL" sz="2400" dirty="0" smtClean="0"/>
              <a:t> </a:t>
            </a:r>
            <a:r>
              <a:rPr lang="nl-NL" sz="2400" dirty="0" err="1" smtClean="0"/>
              <a:t>yesterday</a:t>
            </a:r>
            <a:r>
              <a:rPr lang="nl-NL" sz="2400" dirty="0" smtClean="0"/>
              <a:t>, </a:t>
            </a:r>
            <a:r>
              <a:rPr lang="nl-NL" sz="2400" dirty="0" err="1" smtClean="0"/>
              <a:t>since</a:t>
            </a:r>
            <a:r>
              <a:rPr lang="nl-NL" sz="2400" dirty="0" smtClean="0"/>
              <a:t> </a:t>
            </a:r>
            <a:r>
              <a:rPr lang="nl-NL" sz="2400" dirty="0" err="1" smtClean="0"/>
              <a:t>when</a:t>
            </a:r>
            <a:r>
              <a:rPr lang="nl-NL" sz="2400" dirty="0" smtClean="0"/>
              <a:t> I was 18, </a:t>
            </a:r>
            <a:r>
              <a:rPr lang="nl-NL" sz="2400" dirty="0" err="1" smtClean="0"/>
              <a:t>since</a:t>
            </a:r>
            <a:r>
              <a:rPr lang="nl-NL" sz="2400" dirty="0" smtClean="0"/>
              <a:t> 1987, </a:t>
            </a:r>
            <a:r>
              <a:rPr lang="nl-NL" sz="2400" dirty="0" err="1" smtClean="0"/>
              <a:t>since</a:t>
            </a:r>
            <a:r>
              <a:rPr lang="nl-NL" sz="2400" dirty="0" smtClean="0"/>
              <a:t> last week</a:t>
            </a:r>
            <a:endParaRPr lang="nl-NL" sz="2400" i="1" dirty="0" smtClean="0"/>
          </a:p>
          <a:p>
            <a:pPr>
              <a:buNone/>
            </a:pPr>
            <a:r>
              <a:rPr lang="nl-NL" sz="2400" i="1" dirty="0"/>
              <a:t>	</a:t>
            </a:r>
            <a:r>
              <a:rPr lang="nl-NL" sz="2400" i="1" dirty="0" smtClean="0"/>
              <a:t>I </a:t>
            </a:r>
            <a:r>
              <a:rPr lang="nl-NL" sz="2400" i="1" dirty="0" err="1" smtClean="0">
                <a:solidFill>
                  <a:srgbClr val="00B050"/>
                </a:solidFill>
              </a:rPr>
              <a:t>haven’t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>
                <a:solidFill>
                  <a:srgbClr val="00B050"/>
                </a:solidFill>
              </a:rPr>
              <a:t>heard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from</a:t>
            </a:r>
            <a:r>
              <a:rPr lang="nl-NL" sz="2400" i="1" dirty="0" smtClean="0"/>
              <a:t> her </a:t>
            </a:r>
            <a:r>
              <a:rPr lang="nl-NL" sz="2400" i="1" u="sng" dirty="0" err="1" smtClean="0"/>
              <a:t>since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she</a:t>
            </a:r>
            <a:r>
              <a:rPr lang="nl-NL" sz="2400" i="1" dirty="0" smtClean="0"/>
              <a:t> was a </a:t>
            </a:r>
            <a:r>
              <a:rPr lang="nl-NL" sz="2400" i="1" dirty="0" err="1" smtClean="0"/>
              <a:t>child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r>
              <a:rPr lang="nl-NL" sz="2400" i="1" dirty="0"/>
              <a:t>	</a:t>
            </a:r>
            <a:r>
              <a:rPr lang="nl-NL" sz="2400" i="1" dirty="0" err="1" smtClean="0"/>
              <a:t>They</a:t>
            </a:r>
            <a:r>
              <a:rPr lang="nl-NL" sz="2400" i="1" dirty="0" smtClean="0"/>
              <a:t> </a:t>
            </a:r>
            <a:r>
              <a:rPr lang="nl-NL" sz="2400" i="1" dirty="0" smtClean="0">
                <a:solidFill>
                  <a:srgbClr val="00B050"/>
                </a:solidFill>
              </a:rPr>
              <a:t>have </a:t>
            </a:r>
            <a:r>
              <a:rPr lang="nl-NL" sz="2400" i="1" dirty="0" err="1" smtClean="0">
                <a:solidFill>
                  <a:srgbClr val="00B050"/>
                </a:solidFill>
              </a:rPr>
              <a:t>lived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here</a:t>
            </a:r>
            <a:r>
              <a:rPr lang="nl-NL" sz="2400" i="1" dirty="0" smtClean="0"/>
              <a:t> </a:t>
            </a:r>
            <a:r>
              <a:rPr lang="nl-NL" sz="2400" i="1" u="sng" dirty="0" err="1" smtClean="0"/>
              <a:t>since</a:t>
            </a:r>
            <a:r>
              <a:rPr lang="nl-NL" sz="2400" i="1" u="sng" dirty="0" smtClean="0"/>
              <a:t> </a:t>
            </a:r>
            <a:r>
              <a:rPr lang="nl-NL" sz="2400" i="1" dirty="0" smtClean="0"/>
              <a:t>May.</a:t>
            </a:r>
          </a:p>
          <a:p>
            <a:pPr>
              <a:buNone/>
            </a:pPr>
            <a:endParaRPr lang="nl-N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rgbClr val="00B050"/>
                </a:solidFill>
              </a:rPr>
              <a:t>HOW LONG….?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sz="2400" dirty="0" err="1" smtClean="0"/>
              <a:t>Use</a:t>
            </a:r>
            <a:r>
              <a:rPr lang="nl-NL" sz="2400" dirty="0" smtClean="0"/>
              <a:t> </a:t>
            </a:r>
            <a:r>
              <a:rPr lang="nl-NL" sz="2400" b="1" dirty="0" err="1" smtClean="0"/>
              <a:t>How</a:t>
            </a:r>
            <a:r>
              <a:rPr lang="nl-NL" sz="2400" b="1" dirty="0" smtClean="0"/>
              <a:t> long….? </a:t>
            </a:r>
            <a:r>
              <a:rPr lang="nl-NL" sz="2400" dirty="0" smtClean="0"/>
              <a:t>to </a:t>
            </a:r>
            <a:r>
              <a:rPr lang="nl-NL" sz="2400" dirty="0" err="1" smtClean="0"/>
              <a:t>ask</a:t>
            </a:r>
            <a:r>
              <a:rPr lang="nl-NL" sz="2400" dirty="0" smtClean="0"/>
              <a:t> </a:t>
            </a:r>
            <a:r>
              <a:rPr lang="nl-NL" sz="2400" dirty="0" err="1" smtClean="0"/>
              <a:t>for</a:t>
            </a:r>
            <a:r>
              <a:rPr lang="nl-NL" sz="2400" dirty="0" smtClean="0"/>
              <a:t> </a:t>
            </a:r>
            <a:r>
              <a:rPr lang="nl-NL" sz="2400" dirty="0" err="1" smtClean="0"/>
              <a:t>how</a:t>
            </a:r>
            <a:r>
              <a:rPr lang="nl-NL" sz="2400" dirty="0" smtClean="0"/>
              <a:t> </a:t>
            </a:r>
            <a:r>
              <a:rPr lang="nl-NL" sz="2400" dirty="0" err="1" smtClean="0"/>
              <a:t>much</a:t>
            </a:r>
            <a:r>
              <a:rPr lang="nl-NL" sz="2400" dirty="0" smtClean="0"/>
              <a:t> time a </a:t>
            </a:r>
            <a:r>
              <a:rPr lang="nl-NL" sz="2400" dirty="0" err="1" smtClean="0"/>
              <a:t>situation</a:t>
            </a:r>
            <a:r>
              <a:rPr lang="nl-NL" sz="2400" dirty="0" smtClean="0"/>
              <a:t> has </a:t>
            </a:r>
          </a:p>
          <a:p>
            <a:pPr>
              <a:buNone/>
            </a:pPr>
            <a:r>
              <a:rPr lang="nl-NL" sz="2400" dirty="0" err="1" smtClean="0"/>
              <a:t>continued</a:t>
            </a:r>
            <a:r>
              <a:rPr lang="nl-NL" sz="2400" dirty="0" smtClean="0"/>
              <a:t>.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u="sng" dirty="0" err="1" smtClean="0"/>
              <a:t>How</a:t>
            </a:r>
            <a:r>
              <a:rPr lang="nl-NL" sz="2400" i="1" u="sng" dirty="0" smtClean="0"/>
              <a:t> long </a:t>
            </a:r>
            <a:r>
              <a:rPr lang="nl-NL" sz="2400" i="1" dirty="0" smtClean="0">
                <a:solidFill>
                  <a:srgbClr val="00B050"/>
                </a:solidFill>
              </a:rPr>
              <a:t>has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she</a:t>
            </a:r>
            <a:r>
              <a:rPr lang="nl-NL" sz="2400" i="1" dirty="0" smtClean="0"/>
              <a:t> </a:t>
            </a:r>
            <a:r>
              <a:rPr lang="nl-NL" sz="2400" i="1" dirty="0" err="1" smtClean="0">
                <a:solidFill>
                  <a:srgbClr val="00B050"/>
                </a:solidFill>
              </a:rPr>
              <a:t>lived</a:t>
            </a:r>
            <a:r>
              <a:rPr lang="nl-NL" sz="2400" i="1" dirty="0" smtClean="0"/>
              <a:t> in London? </a:t>
            </a:r>
          </a:p>
          <a:p>
            <a:pPr>
              <a:buNone/>
            </a:pPr>
            <a:r>
              <a:rPr lang="nl-NL" sz="2400" i="1" dirty="0" err="1" smtClean="0"/>
              <a:t>She</a:t>
            </a:r>
            <a:r>
              <a:rPr lang="nl-NL" sz="2400" i="1" dirty="0" smtClean="0"/>
              <a:t> has </a:t>
            </a:r>
            <a:r>
              <a:rPr lang="nl-NL" sz="2400" i="1" dirty="0" err="1" smtClean="0"/>
              <a:t>lived</a:t>
            </a:r>
            <a:r>
              <a:rPr lang="nl-NL" sz="2400" i="1" dirty="0" smtClean="0"/>
              <a:t> in London </a:t>
            </a:r>
            <a:r>
              <a:rPr lang="nl-NL" sz="2400" i="1" dirty="0" err="1" smtClean="0"/>
              <a:t>for</a:t>
            </a:r>
            <a:r>
              <a:rPr lang="nl-NL" sz="2400" i="1" dirty="0" smtClean="0"/>
              <a:t> a few </a:t>
            </a:r>
            <a:r>
              <a:rPr lang="nl-NL" sz="2400" i="1" dirty="0" err="1" smtClean="0"/>
              <a:t>years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now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endParaRPr lang="nl-NL" sz="2400" i="1" dirty="0" smtClean="0"/>
          </a:p>
          <a:p>
            <a:pPr>
              <a:buNone/>
            </a:pPr>
            <a:r>
              <a:rPr lang="nl-NL" sz="2400" i="1" u="sng" dirty="0" err="1" smtClean="0"/>
              <a:t>How</a:t>
            </a:r>
            <a:r>
              <a:rPr lang="nl-NL" sz="2400" i="1" u="sng" dirty="0" smtClean="0"/>
              <a:t> long </a:t>
            </a:r>
            <a:r>
              <a:rPr lang="nl-NL" sz="2400" i="1" dirty="0" smtClean="0">
                <a:solidFill>
                  <a:srgbClr val="00B050"/>
                </a:solidFill>
              </a:rPr>
              <a:t>have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they</a:t>
            </a:r>
            <a:r>
              <a:rPr lang="nl-NL" sz="2400" i="1" dirty="0" smtClean="0"/>
              <a:t> </a:t>
            </a:r>
            <a:r>
              <a:rPr lang="nl-NL" sz="2400" i="1" dirty="0" smtClean="0">
                <a:solidFill>
                  <a:srgbClr val="00B050"/>
                </a:solidFill>
              </a:rPr>
              <a:t>been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together</a:t>
            </a:r>
            <a:r>
              <a:rPr lang="nl-NL" sz="2400" i="1" dirty="0" smtClean="0"/>
              <a:t>?</a:t>
            </a:r>
          </a:p>
          <a:p>
            <a:pPr>
              <a:buNone/>
            </a:pPr>
            <a:r>
              <a:rPr lang="nl-NL" sz="2400" i="1" dirty="0" err="1" smtClean="0"/>
              <a:t>They</a:t>
            </a:r>
            <a:r>
              <a:rPr lang="nl-NL" sz="2400" i="1" dirty="0" smtClean="0"/>
              <a:t> have been </a:t>
            </a:r>
            <a:r>
              <a:rPr lang="nl-NL" sz="2400" i="1" dirty="0" err="1" smtClean="0"/>
              <a:t>together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for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ages</a:t>
            </a:r>
            <a:r>
              <a:rPr lang="nl-NL" sz="2400" i="1" dirty="0"/>
              <a:t>.</a:t>
            </a:r>
            <a:endParaRPr lang="nl-NL" sz="2400" i="1" dirty="0" smtClean="0"/>
          </a:p>
          <a:p>
            <a:pPr>
              <a:buNone/>
            </a:pP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263</Words>
  <Application>Microsoft Office PowerPoint</Application>
  <PresentationFormat>Diavoorstelling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THE PRESENT PERFECT</vt:lpstr>
      <vt:lpstr> The present perfect forms (Add –ed to form the past participle of the regular verbs and use the third form for irregular verbs) </vt:lpstr>
      <vt:lpstr>We use the present perfect:</vt:lpstr>
      <vt:lpstr>Dia 4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</dc:title>
  <dc:creator>marjon adema</dc:creator>
  <cp:lastModifiedBy>marjon adema</cp:lastModifiedBy>
  <cp:revision>50</cp:revision>
  <dcterms:created xsi:type="dcterms:W3CDTF">2013-03-14T08:09:22Z</dcterms:created>
  <dcterms:modified xsi:type="dcterms:W3CDTF">2013-03-14T15:14:34Z</dcterms:modified>
</cp:coreProperties>
</file>